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4" r:id="rId2"/>
    <p:sldId id="425" r:id="rId3"/>
    <p:sldId id="450" r:id="rId4"/>
    <p:sldId id="452" r:id="rId5"/>
    <p:sldId id="427" r:id="rId6"/>
    <p:sldId id="428" r:id="rId7"/>
    <p:sldId id="429" r:id="rId8"/>
    <p:sldId id="434" r:id="rId9"/>
    <p:sldId id="435" r:id="rId10"/>
    <p:sldId id="437" r:id="rId11"/>
    <p:sldId id="438" r:id="rId12"/>
    <p:sldId id="439" r:id="rId13"/>
    <p:sldId id="440" r:id="rId14"/>
    <p:sldId id="441" r:id="rId15"/>
    <p:sldId id="443" r:id="rId16"/>
    <p:sldId id="445" r:id="rId17"/>
    <p:sldId id="446" r:id="rId18"/>
    <p:sldId id="447" r:id="rId19"/>
    <p:sldId id="448" r:id="rId20"/>
    <p:sldId id="449" r:id="rId21"/>
    <p:sldId id="453" r:id="rId22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FD2"/>
    <a:srgbClr val="2D5EC1"/>
    <a:srgbClr val="0F5494"/>
    <a:srgbClr val="FFD624"/>
    <a:srgbClr val="3166CF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0886" autoAdjust="0"/>
  </p:normalViewPr>
  <p:slideViewPr>
    <p:cSldViewPr>
      <p:cViewPr>
        <p:scale>
          <a:sx n="94" d="100"/>
          <a:sy n="94" d="100"/>
        </p:scale>
        <p:origin x="-205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688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890" y="9432688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137"/>
            <a:ext cx="543623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8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8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2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8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D96632-2F44-4E1C-8019-C8D313491DA5}" type="datetime1">
              <a:rPr lang="en-US" smtClean="0"/>
              <a:t>8/24/2016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  <p:pic>
        <p:nvPicPr>
          <p:cNvPr id="10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3D6A-891C-464A-9B4D-E66D06E4C4D5}" type="datetime1">
              <a:rPr lang="en-US" smtClean="0"/>
              <a:t>8/24/2016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A185B-3083-4669-B968-E21FD5FCB362}" type="datetime1">
              <a:rPr lang="en-US" smtClean="0"/>
              <a:t>8/24/2016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4C4E-867A-4267-A98D-EE019C680060}" type="datetime1">
              <a:rPr lang="en-US" smtClean="0"/>
              <a:t>8/24/2016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858E-E81C-46A6-BEF8-47EE879CA7C4}" type="datetime1">
              <a:rPr lang="en-US" smtClean="0"/>
              <a:t>8/24/2016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711F-029C-4A2A-AA92-D263CD79F339}" type="datetime1">
              <a:rPr lang="en-US" smtClean="0"/>
              <a:t>8/24/2016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008F-4846-4B34-96CB-51E04D923FBA}" type="datetime1">
              <a:rPr lang="en-US" smtClean="0"/>
              <a:t>8/24/2016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06C8-1BB6-4507-8250-C8BFBB0ECFA8}" type="datetime1">
              <a:rPr lang="en-US" smtClean="0"/>
              <a:t>8/24/2016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C71F-AAE2-42EE-8BFE-48A6EA5CDD97}" type="datetime1">
              <a:rPr lang="en-US" smtClean="0"/>
              <a:t>8/24/2016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CF69-C641-443F-8F34-DEDB26B2238B}" type="datetime1">
              <a:rPr lang="en-US" smtClean="0"/>
              <a:t>8/24/2016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1FC7-30D3-40FE-8FCD-F98C41981A5B}" type="datetime1">
              <a:rPr lang="en-US" smtClean="0"/>
              <a:t>8/24/2016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FD2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7039D80E-153C-4525-8084-A346D78DA792}" type="datetime1">
              <a:rPr lang="en-US" smtClean="0"/>
              <a:t>8/24/2016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gs/communication/about/contact_us/ec_spokespersons/team-citizens-eu-world_en.htm#Citizens-foreig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c.europa.eu/france/contact_en_france/index_fr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5916"/>
          </a:xfrm>
        </p:spPr>
        <p:txBody>
          <a:bodyPr/>
          <a:lstStyle/>
          <a:p>
            <a:pPr marL="0" indent="0">
              <a:buNone/>
            </a:pPr>
            <a:r>
              <a:rPr lang="fr-BE" sz="3600" dirty="0" smtClean="0">
                <a:solidFill>
                  <a:schemeClr val="bg1"/>
                </a:solidFill>
                <a:latin typeface="Times" pitchFamily="18" charset="0"/>
              </a:rPr>
              <a:t>  </a:t>
            </a:r>
          </a:p>
          <a:p>
            <a:pPr marL="0" indent="0">
              <a:buNone/>
            </a:pPr>
            <a:r>
              <a:rPr lang="fr-BE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La </a:t>
            </a:r>
            <a:r>
              <a:rPr lang="fr-BE" sz="3600" dirty="0">
                <a:solidFill>
                  <a:schemeClr val="bg1"/>
                </a:solidFill>
                <a:latin typeface="Candara" panose="020E0502030303020204" pitchFamily="34" charset="0"/>
              </a:rPr>
              <a:t>Commission </a:t>
            </a:r>
            <a:r>
              <a:rPr lang="fr-BE" sz="3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européenne</a:t>
            </a:r>
            <a:endParaRPr lang="fr-BE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BE" sz="22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Représentation en </a:t>
            </a:r>
            <a:r>
              <a:rPr lang="fr-BE" sz="22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France</a:t>
            </a:r>
          </a:p>
          <a:p>
            <a:pPr marL="0" indent="0">
              <a:buNone/>
            </a:pPr>
            <a:r>
              <a:rPr lang="fr-BE" sz="2200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(janvier 2015)</a:t>
            </a:r>
            <a:endParaRPr lang="fr-BE" sz="2200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 descr="C:\Users\bularda\Desktop\Etudiants journalisme\banner jun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2408"/>
            <a:ext cx="9144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13908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 </a:t>
            </a:r>
            <a:r>
              <a:rPr lang="fr-BE" b="1" dirty="0">
                <a:solidFill>
                  <a:schemeClr val="bg1"/>
                </a:solidFill>
                <a:latin typeface="Candara" panose="020E0502030303020204" pitchFamily="34" charset="0"/>
              </a:rPr>
              <a:t>Accéder à la législation </a:t>
            </a: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européenne</a:t>
            </a:r>
            <a:endParaRPr lang="en-IE" altLang="en-US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E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3.1</a:t>
            </a:r>
            <a:r>
              <a:rPr lang="en-IE" altLang="en-US" dirty="0">
                <a:solidFill>
                  <a:schemeClr val="bg1"/>
                </a:solidFill>
                <a:latin typeface="Candara" panose="020E0502030303020204" pitchFamily="34" charset="0"/>
              </a:rPr>
              <a:t>. Les </a:t>
            </a:r>
            <a:r>
              <a:rPr lang="en-IE" altLang="en-US" dirty="0" err="1">
                <a:solidFill>
                  <a:schemeClr val="bg1"/>
                </a:solidFill>
                <a:latin typeface="Candara" panose="020E0502030303020204" pitchFamily="34" charset="0"/>
              </a:rPr>
              <a:t>différents</a:t>
            </a:r>
            <a:r>
              <a:rPr lang="en-IE" altLang="en-US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dirty="0" err="1">
                <a:solidFill>
                  <a:schemeClr val="bg1"/>
                </a:solidFill>
                <a:latin typeface="Candara" panose="020E0502030303020204" pitchFamily="34" charset="0"/>
              </a:rPr>
              <a:t>actes</a:t>
            </a:r>
            <a:r>
              <a:rPr lang="en-IE" altLang="en-US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juridiques</a:t>
            </a:r>
            <a:r>
              <a:rPr lang="en-IE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endParaRPr lang="en-IE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fr-BE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Règlement</a:t>
            </a:r>
            <a:r>
              <a:rPr lang="fr-BE" sz="16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: directement applicable dans les Etats membres, </a:t>
            </a:r>
            <a:r>
              <a:rPr lang="fr-BE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contraigant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 dans tous ses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éléments</a:t>
            </a:r>
            <a:endParaRPr lang="fr-BE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fr-BE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Directive</a:t>
            </a:r>
            <a:r>
              <a:rPr lang="fr-BE" sz="16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: nécessite des mesures de transposition de la part des Etats membres, fixe des objectifs mais laisse libre quant au choix des moyens pour les atteindre</a:t>
            </a:r>
          </a:p>
          <a:p>
            <a:pPr marL="0" indent="0" algn="just">
              <a:buNone/>
            </a:pPr>
            <a:r>
              <a:rPr lang="fr-BE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Communication</a:t>
            </a:r>
            <a:r>
              <a:rPr lang="fr-BE" sz="1600" dirty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(2 types):  </a:t>
            </a: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Annonce par la Commission d’une prochaine proposition législative</a:t>
            </a: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Acte par lequel la Commission indique les modalités et le sens de ses actions</a:t>
            </a:r>
          </a:p>
          <a:p>
            <a:pPr marL="0" indent="0" algn="just">
              <a:buNone/>
            </a:pPr>
            <a:r>
              <a:rPr lang="fr-BE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Livre vert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: document publié par la Commission européenne, dont le but est de stimuler une réflexion au niveau européen sur un sujet particulier avec les parties concernées (organismes et individus).</a:t>
            </a:r>
          </a:p>
          <a:p>
            <a:pPr marL="0" indent="0" algn="just">
              <a:buNone/>
            </a:pPr>
            <a:r>
              <a:rPr lang="fr-BE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Livre blanc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: document publié par la Commission européenne, qui contient des propositions d’action communautaire dans un domaine spécifique. S’il est accueilli favorablement par le Conseil, il peut alors mener à un programme d’action de l’UE dans ce domaine.</a:t>
            </a:r>
          </a:p>
          <a:p>
            <a:pPr marL="0" indent="0">
              <a:buNone/>
            </a:pPr>
            <a:endParaRPr lang="en-IE" u="sng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/>
          <a:p>
            <a:pPr marL="0" indent="0">
              <a:buNone/>
            </a:pPr>
            <a:endParaRPr lang="en-IE" altLang="en-US" sz="2000" dirty="0" smtClean="0">
              <a:solidFill>
                <a:schemeClr val="bg1"/>
              </a:solidFill>
              <a:latin typeface="Times" pitchFamily="18" charset="0"/>
            </a:endParaRPr>
          </a:p>
          <a:p>
            <a:pPr marL="0" indent="0">
              <a:buNone/>
            </a:pPr>
            <a:r>
              <a:rPr lang="en-IE" alt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3.2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en-IE" altLang="en-US" b="1" dirty="0" err="1">
                <a:solidFill>
                  <a:schemeClr val="bg1"/>
                </a:solidFill>
                <a:latin typeface="Candara" panose="020E0502030303020204" pitchFamily="34" charset="0"/>
              </a:rPr>
              <a:t>Synthèses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 de la </a:t>
            </a:r>
            <a:r>
              <a:rPr lang="en-IE" altLang="en-US" b="1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 (</a:t>
            </a:r>
            <a:r>
              <a:rPr lang="en-IE" alt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SCADPlus</a:t>
            </a:r>
            <a:r>
              <a:rPr lang="en-IE" alt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r>
              <a:rPr lang="en-IE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europa.eu/</a:t>
            </a:r>
            <a:r>
              <a:rPr lang="en-IE" altLang="en-US" sz="18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legislation_summaries</a:t>
            </a:r>
            <a:endParaRPr lang="en-IE" altLang="en-US" sz="18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IE" altLang="en-US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BE" altLang="en-US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Fiches </a:t>
            </a:r>
            <a:r>
              <a:rPr lang="fr-BE" altLang="en-US" sz="1800" dirty="0">
                <a:solidFill>
                  <a:schemeClr val="bg1"/>
                </a:solidFill>
                <a:latin typeface="Candara" panose="020E0502030303020204" pitchFamily="34" charset="0"/>
              </a:rPr>
              <a:t>d’information thématique sur l’état de la législation européenne en vigueur</a:t>
            </a:r>
          </a:p>
          <a:p>
            <a:pPr marL="0" indent="0">
              <a:buNone/>
            </a:pPr>
            <a:r>
              <a:rPr lang="fr-BE" altLang="en-US" sz="1800" dirty="0">
                <a:solidFill>
                  <a:schemeClr val="bg1"/>
                </a:solidFill>
                <a:latin typeface="Candara" panose="020E0502030303020204" pitchFamily="34" charset="0"/>
              </a:rPr>
              <a:t>Plus de 2500 fiches d’information couvrant 32 domaines thématiques</a:t>
            </a:r>
          </a:p>
          <a:p>
            <a:pPr marL="0" indent="0">
              <a:buNone/>
            </a:pPr>
            <a:endParaRPr lang="fr-BE" altLang="en-US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BE" altLang="en-US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Utilisation</a:t>
            </a:r>
            <a:r>
              <a:rPr lang="fr-BE" altLang="en-US" sz="1800" dirty="0">
                <a:solidFill>
                  <a:schemeClr val="bg1"/>
                </a:solidFill>
                <a:latin typeface="Candara" panose="020E0502030303020204" pitchFamily="34" charset="0"/>
              </a:rPr>
              <a:t> :</a:t>
            </a:r>
          </a:p>
          <a:p>
            <a:pPr marL="0" indent="0">
              <a:buNone/>
            </a:pPr>
            <a:endParaRPr lang="fr-BE" altLang="en-US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altLang="en-US" sz="1800" dirty="0">
                <a:solidFill>
                  <a:schemeClr val="bg1"/>
                </a:solidFill>
                <a:latin typeface="Candara" panose="020E0502030303020204" pitchFamily="34" charset="0"/>
              </a:rPr>
              <a:t>Recherches par des menus thématiques ou par le biais d’un index de </a:t>
            </a:r>
            <a:r>
              <a:rPr lang="fr-BE" altLang="en-US" sz="1800" dirty="0" err="1">
                <a:solidFill>
                  <a:schemeClr val="bg1"/>
                </a:solidFill>
                <a:latin typeface="Candara" panose="020E0502030303020204" pitchFamily="34" charset="0"/>
              </a:rPr>
              <a:t>mot-clés</a:t>
            </a:r>
            <a:endParaRPr lang="fr-BE" altLang="en-US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altLang="en-US" sz="1800" dirty="0">
                <a:solidFill>
                  <a:schemeClr val="bg1"/>
                </a:solidFill>
                <a:latin typeface="Candara" panose="020E0502030303020204" pitchFamily="34" charset="0"/>
              </a:rPr>
              <a:t>Lien vers le texte intégral</a:t>
            </a:r>
          </a:p>
          <a:p>
            <a:pPr marL="0" indent="0">
              <a:buNone/>
            </a:pPr>
            <a:r>
              <a:rPr lang="en-IE" altLang="en-US" sz="1800" u="sng" dirty="0" smtClean="0">
                <a:solidFill>
                  <a:schemeClr val="bg1"/>
                </a:solidFill>
                <a:latin typeface="Times" pitchFamily="18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3074" name="Picture 2" descr="C:\Users\bularda\Desktop\synth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4575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13908"/>
          </a:xfrm>
        </p:spPr>
        <p:txBody>
          <a:bodyPr/>
          <a:lstStyle/>
          <a:p>
            <a:pPr marL="0" indent="0">
              <a:buNone/>
            </a:pPr>
            <a:r>
              <a:rPr lang="en-IE" alt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3.2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en-IE" altLang="en-US" b="1" dirty="0" err="1">
                <a:solidFill>
                  <a:schemeClr val="bg1"/>
                </a:solidFill>
                <a:latin typeface="Candara" panose="020E0502030303020204" pitchFamily="34" charset="0"/>
              </a:rPr>
              <a:t>Synthèses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 de la </a:t>
            </a:r>
            <a:r>
              <a:rPr lang="en-IE" alt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 : </a:t>
            </a:r>
            <a:r>
              <a:rPr lang="en-IE" altLang="en-US" sz="1200" b="1" dirty="0">
                <a:solidFill>
                  <a:srgbClr val="FFFF00"/>
                </a:solidFill>
                <a:latin typeface="Candara" panose="020E0502030303020204" pitchFamily="34" charset="0"/>
              </a:rPr>
              <a:t>http://europa.eu/legislation_summaries/index_fr.htm</a:t>
            </a:r>
            <a:endParaRPr lang="en-IE" altLang="en-US" b="1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03" y="2060848"/>
            <a:ext cx="7056786" cy="43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3.3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. Journal </a:t>
            </a:r>
            <a:r>
              <a:rPr lang="en-GB" b="1" dirty="0" err="1">
                <a:solidFill>
                  <a:schemeClr val="bg1"/>
                </a:solidFill>
                <a:latin typeface="Candara" panose="020E0502030303020204" pitchFamily="34" charset="0"/>
              </a:rPr>
              <a:t>Officiel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  <a:r>
              <a:rPr lang="en-GB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eur-lex.europa.eu/JOIndex.do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Accès aux séries L (législation) et C (informations, communications et actes législatifs préparatoires</a:t>
            </a: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Accès </a:t>
            </a: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gratuit</a:t>
            </a: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Textes disponibles dans les </a:t>
            </a: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24 </a:t>
            </a:r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langues officielles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192688" cy="2738070"/>
          </a:xfrm>
          <a:prstGeom prst="rect">
            <a:avLst/>
          </a:prstGeom>
          <a:effectLst>
            <a:reflection blurRad="63500" stA="99000" endPos="11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2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1390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3.4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. OEIL, </a:t>
            </a:r>
            <a:r>
              <a:rPr lang="en-GB" b="1" dirty="0" err="1">
                <a:solidFill>
                  <a:schemeClr val="bg1"/>
                </a:solidFill>
                <a:latin typeface="Candara" panose="020E0502030303020204" pitchFamily="34" charset="0"/>
              </a:rPr>
              <a:t>l’Observatoire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législatif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en-GB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europarl.europa.eu/</a:t>
            </a:r>
            <a:r>
              <a:rPr lang="en-GB" sz="18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oeil</a:t>
            </a:r>
            <a:endParaRPr lang="en-GB" sz="18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  <a:t>Suivi du processus législatif pour chaque texte en cours de discussion</a:t>
            </a:r>
          </a:p>
          <a:p>
            <a: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  <a:t>Indication des principales étapes législatives et des acteurs clés</a:t>
            </a:r>
          </a:p>
          <a:p>
            <a: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  <a:t>Recherche par mots-clés</a:t>
            </a:r>
          </a:p>
          <a:p>
            <a:pPr marL="0" indent="0">
              <a:buNone/>
            </a:pPr>
            <a:r>
              <a:rPr lang="en-GB" dirty="0" smtClean="0">
                <a:latin typeface="Candara" panose="020E0502030303020204" pitchFamily="34" charset="0"/>
              </a:rPr>
              <a:t/>
            </a:r>
            <a:br>
              <a:rPr lang="en-GB" dirty="0" smtClean="0">
                <a:latin typeface="Candara" panose="020E0502030303020204" pitchFamily="34" charset="0"/>
              </a:rPr>
            </a:b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50" y="2177506"/>
            <a:ext cx="2565438" cy="1368234"/>
          </a:xfrm>
          <a:prstGeom prst="rect">
            <a:avLst/>
          </a:prstGeom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4. </a:t>
            </a:r>
            <a:r>
              <a:rPr lang="fr-BE" b="1" dirty="0">
                <a:solidFill>
                  <a:schemeClr val="bg1"/>
                </a:solidFill>
                <a:latin typeface="Candara" panose="020E0502030303020204" pitchFamily="34" charset="0"/>
              </a:rPr>
              <a:t>Guide pour journalistes </a:t>
            </a: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et contacts </a:t>
            </a:r>
            <a:r>
              <a:rPr lang="fr-BE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http://ec.europa.eu/dgs/communication/services/journalist/index_fr.htm </a:t>
            </a:r>
            <a:endParaRPr lang="fr-BE" sz="18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Comment contacter les porte-parole: </a:t>
            </a:r>
            <a:r>
              <a:rPr lang="fr-BE" sz="1400" dirty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http://</a:t>
            </a:r>
            <a:r>
              <a:rPr lang="fr-BE" sz="1400" dirty="0" smtClean="0">
                <a:solidFill>
                  <a:schemeClr val="bg1"/>
                </a:solidFill>
                <a:latin typeface="Candara" panose="020E0502030303020204" pitchFamily="34" charset="0"/>
                <a:hlinkClick r:id="rId2"/>
              </a:rPr>
              <a:t>ec.europa.eu/dgs/communication/about/contact_us/ec_spokespersons/team-citizens-eu-world_en.htm#Citizens-foreign</a:t>
            </a:r>
            <a:endParaRPr lang="fr-BE" sz="1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Informations sur les accréditations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Informations sur les équipements photographiques, télévisuels et radio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Informations sur les conférences de </a:t>
            </a: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</a:p>
          <a:p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Informations sur la salle de presse virtuelle </a:t>
            </a:r>
            <a:endParaRPr lang="fr-BE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bg1"/>
                </a:solidFill>
                <a:latin typeface="Candara" panose="020E0502030303020204" pitchFamily="34" charset="0"/>
              </a:rPr>
              <a:t>5. La </a:t>
            </a:r>
            <a: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  <a:t>Commission Juncker </a:t>
            </a:r>
            <a:r>
              <a:rPr lang="fr-BE" dirty="0" smtClean="0">
                <a:solidFill>
                  <a:schemeClr val="bg1"/>
                </a:solidFill>
                <a:latin typeface="Candara" panose="020E0502030303020204" pitchFamily="34" charset="0"/>
              </a:rPr>
              <a:t>2014-2019 </a:t>
            </a:r>
            <a:r>
              <a:rPr lang="fr-BE" sz="1800" b="0" dirty="0" smtClean="0">
                <a:solidFill>
                  <a:srgbClr val="FFFF00"/>
                </a:solidFill>
                <a:latin typeface="Candara" panose="020E0502030303020204" pitchFamily="34" charset="0"/>
              </a:rPr>
              <a:t>http</a:t>
            </a:r>
            <a:r>
              <a:rPr lang="fr-BE" sz="1800" b="0" dirty="0">
                <a:solidFill>
                  <a:srgbClr val="FFFF00"/>
                </a:solidFill>
                <a:latin typeface="Candara" panose="020E0502030303020204" pitchFamily="34" charset="0"/>
              </a:rPr>
              <a:t>://</a:t>
            </a:r>
            <a:r>
              <a:rPr lang="fr-BE" sz="1800" b="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ec.europa.eu/index_fr.htm </a:t>
            </a:r>
            <a:endParaRPr lang="en-GB" b="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229600" cy="3316647"/>
          </a:xfrm>
        </p:spPr>
      </p:pic>
    </p:spTree>
    <p:extLst>
      <p:ext uri="{BB962C8B-B14F-4D97-AF65-F5344CB8AC3E}">
        <p14:creationId xmlns:p14="http://schemas.microsoft.com/office/powerpoint/2010/main" val="587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commissaires européens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2" y="1556792"/>
            <a:ext cx="8984788" cy="4608512"/>
          </a:xfrm>
        </p:spPr>
      </p:pic>
    </p:spTree>
    <p:extLst>
      <p:ext uri="{BB962C8B-B14F-4D97-AF65-F5344CB8AC3E}">
        <p14:creationId xmlns:p14="http://schemas.microsoft.com/office/powerpoint/2010/main" val="30790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0" y="14952"/>
            <a:ext cx="9445847" cy="6818974"/>
          </a:xfrm>
        </p:spPr>
      </p:pic>
    </p:spTree>
    <p:extLst>
      <p:ext uri="{BB962C8B-B14F-4D97-AF65-F5344CB8AC3E}">
        <p14:creationId xmlns:p14="http://schemas.microsoft.com/office/powerpoint/2010/main" val="31008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vlamifr\Desktop\Graph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65"/>
            <a:ext cx="9144000" cy="6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184576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Sommaire</a:t>
            </a:r>
          </a:p>
          <a:p>
            <a:pPr marL="0" indent="0">
              <a:buNone/>
            </a:pPr>
            <a:r>
              <a:rPr lang="fr-BE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Introduction : Représentation de la CE en France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1.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S’informer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sur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l’actualité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de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l’UE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IE" altLang="en-US" sz="2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1.1. Salle de </a:t>
            </a:r>
            <a:r>
              <a:rPr lang="en-IE" altLang="en-US" sz="1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virtuelle</a:t>
            </a:r>
            <a:endParaRPr lang="en-I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1.2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. Communiqués de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endParaRPr lang="en-I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1.3. Sites des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présidences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de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l’UE</a:t>
            </a:r>
            <a:endParaRPr lang="en-I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2. 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Planning à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moyen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et long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terme</a:t>
            </a:r>
            <a:endParaRPr lang="en-IE" alt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3.1. EU Calendar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3.2. Top </a:t>
            </a: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News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3.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Accéder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à la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européenne</a:t>
            </a:r>
            <a:endParaRPr lang="en-IE" altLang="en-US" sz="2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4.1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. Point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sur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les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différents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types de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communautaire</a:t>
            </a:r>
            <a:endParaRPr lang="en-I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4.2.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Synthèses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de la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vigueur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(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SCADPlus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4.3. Journal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Officiel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(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vigueur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4.4. OEIL,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l’Observatoire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législatif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(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législation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cours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de discussion)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4. 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Guide pour les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journalistes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et contacts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utiles</a:t>
            </a:r>
            <a:endParaRPr lang="en-IE" altLang="en-US" sz="2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5. La Commission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Juncker</a:t>
            </a:r>
            <a:endParaRPr lang="en-IE" alt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Times" pitchFamily="18" charset="0"/>
            </a:endParaRPr>
          </a:p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Times" pitchFamily="18" charset="0"/>
              </a:rPr>
              <a:t> </a:t>
            </a:r>
            <a:endParaRPr lang="en-GB" dirty="0">
              <a:solidFill>
                <a:schemeClr val="bg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050" name="Picture 2" descr="C:\Users\vlamifr\Desktop\Moscovici_F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74" y="0"/>
            <a:ext cx="3430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58077"/>
            <a:ext cx="8229600" cy="363378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15616" y="3284984"/>
            <a:ext cx="59401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Contact </a:t>
            </a:r>
            <a:r>
              <a:rPr lang="fr-BE" sz="2800" dirty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</a:p>
          <a:p>
            <a:pPr marL="0" indent="0">
              <a:buNone/>
            </a:pPr>
            <a:r>
              <a:rPr lang="fr-BE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b</a:t>
            </a:r>
            <a:r>
              <a:rPr lang="fr-BE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enoit.sapin</a:t>
            </a:r>
            <a:r>
              <a:rPr lang="en-GB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@ec.europa.eu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2800" dirty="0">
                <a:solidFill>
                  <a:schemeClr val="bg1"/>
                </a:solidFill>
                <a:latin typeface="Candara" panose="020E0502030303020204" pitchFamily="34" charset="0"/>
              </a:rPr>
              <a:t>       </a:t>
            </a:r>
            <a:r>
              <a:rPr lang="fr-B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facebook.fr/</a:t>
            </a:r>
            <a:r>
              <a:rPr lang="fr-BE" sz="2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UEenFrance</a:t>
            </a:r>
            <a:r>
              <a:rPr lang="fr-B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fr-BE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2800" dirty="0">
                <a:solidFill>
                  <a:schemeClr val="bg1"/>
                </a:solidFill>
                <a:latin typeface="Candara" panose="020E0502030303020204" pitchFamily="34" charset="0"/>
              </a:rPr>
              <a:t>         </a:t>
            </a:r>
            <a:r>
              <a:rPr lang="fr-B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twitter.fr/</a:t>
            </a:r>
            <a:r>
              <a:rPr lang="fr-BE" sz="28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Uefrance</a:t>
            </a:r>
            <a:r>
              <a:rPr lang="fr-BE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1" y="4575024"/>
            <a:ext cx="429682" cy="42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86000" endPos="7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11" y="5378466"/>
            <a:ext cx="429682" cy="42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85916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Représentation de la CE en France </a:t>
            </a:r>
          </a:p>
          <a:p>
            <a:pPr marL="0" indent="0">
              <a:buNone/>
            </a:pPr>
            <a:r>
              <a:rPr lang="fr-BE" sz="1800" dirty="0">
                <a:solidFill>
                  <a:srgbClr val="FFFF00"/>
                </a:solidFill>
                <a:latin typeface="Candara" panose="020E0502030303020204" pitchFamily="34" charset="0"/>
              </a:rPr>
              <a:t>ec.europa.eu/</a:t>
            </a:r>
            <a:r>
              <a:rPr lang="fr-BE" sz="1800" dirty="0" err="1">
                <a:solidFill>
                  <a:srgbClr val="FFFF00"/>
                </a:solidFill>
                <a:latin typeface="Candara" panose="020E0502030303020204" pitchFamily="34" charset="0"/>
              </a:rPr>
              <a:t>france</a:t>
            </a:r>
            <a:r>
              <a:rPr lang="fr-BE" sz="1800" dirty="0">
                <a:solidFill>
                  <a:srgbClr val="FFFF00"/>
                </a:solidFill>
                <a:latin typeface="Candara" panose="020E0502030303020204" pitchFamily="34" charset="0"/>
              </a:rPr>
              <a:t>/ </a:t>
            </a:r>
            <a:r>
              <a:rPr lang="fr-BE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 </a:t>
            </a:r>
          </a:p>
          <a:p>
            <a:pPr marL="0" indent="0">
              <a:buNone/>
            </a:pPr>
            <a:r>
              <a:rPr lang="fr-BE" sz="1800" dirty="0">
                <a:solidFill>
                  <a:srgbClr val="FFFF00"/>
                </a:solidFill>
                <a:latin typeface="Candara" panose="020E0502030303020204" pitchFamily="34" charset="0"/>
                <a:hlinkClick r:id="rId2"/>
              </a:rPr>
              <a:t>http://</a:t>
            </a:r>
            <a:r>
              <a:rPr lang="fr-BE" sz="1800" dirty="0" smtClean="0">
                <a:solidFill>
                  <a:srgbClr val="FFFF00"/>
                </a:solidFill>
                <a:latin typeface="Candara" panose="020E0502030303020204" pitchFamily="34" charset="0"/>
                <a:hlinkClick r:id="rId2"/>
              </a:rPr>
              <a:t>ec.europa.eu/france/contact_en_france/index_fr.htm</a:t>
            </a:r>
            <a:endParaRPr lang="fr-BE" sz="18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BE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Missions : </a:t>
            </a:r>
          </a:p>
          <a:p>
            <a:pPr algn="just"/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Faire le lien entre les citoyens français et l'institutions</a:t>
            </a: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800" dirty="0">
                <a:solidFill>
                  <a:schemeClr val="bg1"/>
                </a:solidFill>
                <a:latin typeface="Candara" panose="020E0502030303020204" pitchFamily="34" charset="0"/>
              </a:rPr>
              <a:t>R</a:t>
            </a: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enseigner le siège sur le débat européen et l'actualité</a:t>
            </a:r>
          </a:p>
          <a:p>
            <a:pPr marL="0" indent="0" algn="just">
              <a:buNone/>
            </a:pPr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européenne en France </a:t>
            </a:r>
          </a:p>
          <a:p>
            <a:pPr algn="just"/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Etablir un contact avec les journalistes et autres parties prenantes</a:t>
            </a:r>
          </a:p>
          <a:p>
            <a:pPr algn="just"/>
            <a:r>
              <a:rPr lang="fr-BE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Représenter la Commission sur le territoire français</a:t>
            </a:r>
          </a:p>
          <a:p>
            <a:pPr algn="just"/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44824"/>
            <a:ext cx="1483445" cy="34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Zoom sur Europe Direct</a:t>
            </a:r>
          </a:p>
          <a:p>
            <a:pPr marL="0" indent="0">
              <a:buNone/>
            </a:pPr>
            <a:r>
              <a:rPr lang="fr-BE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europa.eu/</a:t>
            </a:r>
            <a:r>
              <a:rPr lang="fr-BE" sz="18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europedirect</a:t>
            </a:r>
            <a:endParaRPr lang="fr-BE" sz="18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fr-BE" sz="18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Réseau </a:t>
            </a:r>
            <a:r>
              <a:rPr lang="fr-BE" sz="1800" b="1" dirty="0">
                <a:solidFill>
                  <a:srgbClr val="FFFF00"/>
                </a:solidFill>
                <a:latin typeface="Candara" panose="020E0502030303020204" pitchFamily="34" charset="0"/>
              </a:rPr>
              <a:t>français </a:t>
            </a:r>
            <a:r>
              <a:rPr lang="fr-BE" sz="18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- 52 </a:t>
            </a:r>
            <a:r>
              <a:rPr lang="fr-BE" sz="1800" b="1" dirty="0">
                <a:solidFill>
                  <a:srgbClr val="FFFF00"/>
                </a:solidFill>
                <a:latin typeface="Candara" panose="020E0502030303020204" pitchFamily="34" charset="0"/>
              </a:rPr>
              <a:t>Centres d'information Europe </a:t>
            </a:r>
            <a:r>
              <a:rPr lang="fr-BE" sz="18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Direct </a:t>
            </a:r>
            <a:endParaRPr lang="fr-BE" sz="20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offrir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un service </a:t>
            </a:r>
            <a:r>
              <a:rPr lang="fr-BE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d'information </a:t>
            </a:r>
            <a:r>
              <a:rPr lang="fr-BE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 proximité</a:t>
            </a:r>
          </a:p>
          <a:p>
            <a:pPr algn="just"/>
            <a:endParaRPr lang="fr-BE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conseiller et répondre aux questions des citoyens sur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l'UE</a:t>
            </a:r>
          </a:p>
          <a:p>
            <a:pPr marL="0" indent="0" algn="just">
              <a:buNone/>
            </a:pPr>
            <a:endParaRPr lang="fr-B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encourager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activement le débat local et régional sur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l'UE et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ses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politiques</a:t>
            </a:r>
          </a:p>
          <a:p>
            <a:pPr algn="just"/>
            <a:endParaRPr lang="fr-BE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recueillir les </a:t>
            </a:r>
            <a:r>
              <a:rPr lang="fr-BE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préoccupations des </a:t>
            </a:r>
            <a:r>
              <a:rPr lang="fr-BE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citoyens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et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en rendre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compte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au siège</a:t>
            </a:r>
            <a:endParaRPr lang="fr-BE" sz="18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3853452" cy="494032"/>
          </a:xfrm>
          <a:prstGeom prst="rect">
            <a:avLst/>
          </a:prstGeom>
          <a:effectLst>
            <a:reflection blurRad="114300" stA="99000"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39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17964"/>
          </a:xfrm>
        </p:spPr>
        <p:txBody>
          <a:bodyPr/>
          <a:lstStyle/>
          <a:p>
            <a:pPr marL="0" indent="0">
              <a:buNone/>
            </a:pPr>
            <a:endParaRPr lang="en-IE" altLang="en-US" sz="2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S’informer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sur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l’actualité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de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l’UE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IE" altLang="en-US" sz="2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1.1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. Salle de </a:t>
            </a:r>
            <a:r>
              <a:rPr lang="en-IE" altLang="en-US" sz="20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r>
              <a:rPr lang="en-IE" alt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virtuelle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–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espace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actualités</a:t>
            </a:r>
            <a:r>
              <a:rPr lang="en-IE" altLang="en-US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</a:t>
            </a:r>
          </a:p>
          <a:p>
            <a:pPr marL="0" indent="0">
              <a:buNone/>
            </a:pPr>
            <a:r>
              <a:rPr lang="en-GB" altLang="en-US" sz="16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europa.eu/</a:t>
            </a:r>
            <a:r>
              <a:rPr lang="en-GB" altLang="en-US" sz="1600" dirty="0" err="1" smtClean="0">
                <a:solidFill>
                  <a:srgbClr val="FFFF00"/>
                </a:solidFill>
                <a:latin typeface="Candara" panose="020E0502030303020204" pitchFamily="34" charset="0"/>
              </a:rPr>
              <a:t>press_room</a:t>
            </a:r>
            <a:r>
              <a:rPr lang="en-GB" altLang="en-US" sz="16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/ </a:t>
            </a:r>
          </a:p>
          <a:p>
            <a:pPr marL="0" indent="0">
              <a:buNone/>
            </a:pPr>
            <a:endParaRPr lang="fr-B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Coordonnées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des services de presse des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institutions</a:t>
            </a:r>
            <a:endParaRPr lang="fr-BE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Accès au service d’information télévisée “Europe by Satellite”</a:t>
            </a: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Calendrier des événements européens à venir</a:t>
            </a: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Informations de fond et dossiers de presse sur certains thèmes majeurs (ex: crise financière, changement climatique)</a:t>
            </a:r>
          </a:p>
          <a:p>
            <a:pPr marL="0" indent="0">
              <a:buNone/>
            </a:pPr>
            <a:endParaRPr lang="en-GB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692158" cy="2313656"/>
          </a:xfrm>
          <a:prstGeom prst="rect">
            <a:avLst/>
          </a:prstGeom>
          <a:effectLst>
            <a:reflection blurRad="63500" stA="99000" endPos="1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80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5916"/>
          </a:xfrm>
        </p:spPr>
        <p:txBody>
          <a:bodyPr/>
          <a:lstStyle/>
          <a:p>
            <a:pPr marL="0" indent="0">
              <a:buNone/>
            </a:pPr>
            <a:r>
              <a:rPr lang="fr-BE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1.2. Communiqués de presse (RAPID)</a:t>
            </a:r>
            <a: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fr-BE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fr-BE" sz="1800" dirty="0">
                <a:solidFill>
                  <a:srgbClr val="FFFF00"/>
                </a:solidFill>
                <a:latin typeface="Candara" panose="020E0502030303020204" pitchFamily="34" charset="0"/>
              </a:rPr>
              <a:t>europa.eu/</a:t>
            </a:r>
            <a:r>
              <a:rPr lang="fr-BE" sz="1800" dirty="0" err="1">
                <a:solidFill>
                  <a:srgbClr val="FFFF00"/>
                </a:solidFill>
                <a:latin typeface="Candara" panose="020E0502030303020204" pitchFamily="34" charset="0"/>
              </a:rPr>
              <a:t>rapid</a:t>
            </a:r>
            <a:r>
              <a:rPr lang="fr-BE" sz="18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/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altLang="en-US" sz="1400" b="1" u="sng" dirty="0" err="1">
                <a:solidFill>
                  <a:schemeClr val="bg1"/>
                </a:solidFill>
                <a:latin typeface="Candara" panose="020E0502030303020204" pitchFamily="34" charset="0"/>
              </a:rPr>
              <a:t>Objectifs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: 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Contient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tous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les communiqués 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de la Commission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depuis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1985 : IP (communiqué 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classique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), MEMO (exposé 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l’état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d’une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question), SPEECH (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discours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des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commissaires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), STAT (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statistiques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de la Commission</a:t>
            </a: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en-IE" alt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Certains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communiqués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d’autres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institutions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sont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également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repris</a:t>
            </a:r>
            <a:endParaRPr lang="en-IE" altLang="en-US" sz="1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Résumé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quotidien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du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porte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-parole de la Commission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disponible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chaque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après-midi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dans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la section “Midday Express”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IE" alt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E" altLang="en-US" sz="1400" b="1" u="sng" dirty="0">
                <a:solidFill>
                  <a:schemeClr val="bg1"/>
                </a:solidFill>
                <a:latin typeface="Candara" panose="020E0502030303020204" pitchFamily="34" charset="0"/>
              </a:rPr>
              <a:t>Conditions </a:t>
            </a:r>
            <a:r>
              <a:rPr lang="en-IE" altLang="en-US" sz="1400" b="1" u="sng" dirty="0" err="1">
                <a:solidFill>
                  <a:schemeClr val="bg1"/>
                </a:solidFill>
                <a:latin typeface="Candara" panose="020E0502030303020204" pitchFamily="34" charset="0"/>
              </a:rPr>
              <a:t>d’utilisation</a:t>
            </a:r>
            <a:r>
              <a:rPr lang="en-IE" altLang="en-US" sz="1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Recherche</a:t>
            </a: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par date,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référence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, type de document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ou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mot-</a:t>
            </a: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clé</a:t>
            </a:r>
            <a:endParaRPr lang="en-IE" alt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Communiqués 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presse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disponibles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principe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anglais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et en </a:t>
            </a: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français</a:t>
            </a:r>
            <a:endParaRPr lang="en-IE" altLang="en-US" sz="1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Documents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accessibles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librement</a:t>
            </a:r>
            <a:endParaRPr lang="en-IE" altLang="en-US" sz="1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IE" altLang="en-US" sz="1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Possiblité</a:t>
            </a:r>
            <a:r>
              <a:rPr lang="en-IE" altLang="en-US" sz="1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choisir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la langue et de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s’abonner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 (via le site de la </a:t>
            </a:r>
            <a:r>
              <a:rPr lang="en-IE" altLang="en-US" sz="1400" dirty="0" err="1">
                <a:solidFill>
                  <a:schemeClr val="bg1"/>
                </a:solidFill>
                <a:latin typeface="Candara" panose="020E0502030303020204" pitchFamily="34" charset="0"/>
              </a:rPr>
              <a:t>Représentation</a:t>
            </a:r>
            <a:r>
              <a:rPr lang="en-IE" altLang="en-US" sz="1400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0616"/>
            <a:ext cx="6622510" cy="1715952"/>
          </a:xfrm>
          <a:prstGeom prst="rect">
            <a:avLst/>
          </a:prstGeom>
          <a:effectLst>
            <a:reflection blurRad="25400" endPos="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9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13908"/>
          </a:xfrm>
        </p:spPr>
        <p:txBody>
          <a:bodyPr/>
          <a:lstStyle/>
          <a:p>
            <a:pPr marL="0" indent="0">
              <a:buNone/>
            </a:pPr>
            <a:r>
              <a:rPr lang="fr-BE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1.3. Sites des </a:t>
            </a:r>
            <a:r>
              <a:rPr lang="fr-BE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présidences de l’UE</a:t>
            </a: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Janvier - Juillet 2015 </a:t>
            </a:r>
            <a:r>
              <a:rPr lang="fr-BE" sz="2000" dirty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fr-BE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Lettonie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Juillet-décembre 2015 : Luxembourg </a:t>
            </a:r>
            <a:endParaRPr lang="fr-FR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Janvier-juin </a:t>
            </a:r>
            <a:r>
              <a:rPr lang="fr-FR" sz="2000" dirty="0">
                <a:solidFill>
                  <a:schemeClr val="bg1"/>
                </a:solidFill>
                <a:latin typeface="Candara" panose="020E0502030303020204" pitchFamily="34" charset="0"/>
              </a:rPr>
              <a:t>2016</a:t>
            </a:r>
            <a:r>
              <a:rPr lang="fr-FR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: Pays-Bas</a:t>
            </a:r>
            <a:endParaRPr lang="fr-FR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Juillet-décembre 2016 : Slovaquie </a:t>
            </a:r>
            <a:endParaRPr lang="en-GB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3"/>
          <a:stretch/>
        </p:blipFill>
        <p:spPr bwMode="auto">
          <a:xfrm>
            <a:off x="519486" y="1903822"/>
            <a:ext cx="8208912" cy="28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7924"/>
          </a:xfrm>
        </p:spPr>
        <p:txBody>
          <a:bodyPr/>
          <a:lstStyle/>
          <a:p>
            <a:pPr marL="0" indent="0">
              <a:buNone/>
            </a:pPr>
            <a:r>
              <a:rPr lang="en-IE" alt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2. 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Planning à </a:t>
            </a:r>
            <a:r>
              <a:rPr lang="en-IE" altLang="en-US" b="1" dirty="0" err="1">
                <a:solidFill>
                  <a:schemeClr val="bg1"/>
                </a:solidFill>
                <a:latin typeface="Candara" panose="020E0502030303020204" pitchFamily="34" charset="0"/>
              </a:rPr>
              <a:t>moyen</a:t>
            </a:r>
            <a:r>
              <a:rPr lang="en-IE" alt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 et long </a:t>
            </a:r>
            <a:r>
              <a:rPr lang="en-IE" altLang="en-US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terme</a:t>
            </a:r>
            <a:endParaRPr lang="en-GB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Candara" panose="020E0502030303020204" pitchFamily="34" charset="0"/>
              </a:rPr>
              <a:t>2.1</a:t>
            </a:r>
            <a:r>
              <a:rPr lang="en-GB" dirty="0">
                <a:solidFill>
                  <a:schemeClr val="bg1"/>
                </a:solidFill>
                <a:latin typeface="Candara" panose="020E0502030303020204" pitchFamily="34" charset="0"/>
              </a:rPr>
              <a:t>. EU Calendar </a:t>
            </a:r>
            <a:r>
              <a:rPr lang="en-GB" sz="1800" dirty="0">
                <a:solidFill>
                  <a:schemeClr val="bg1"/>
                </a:solidFill>
                <a:latin typeface="Candara" panose="020E0502030303020204" pitchFamily="34" charset="0"/>
              </a:rPr>
              <a:t>europa.eu/newsroom/calendar</a:t>
            </a:r>
            <a:r>
              <a:rPr lang="en-GB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</a:t>
            </a: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Aperçu des activités à venir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 la Commission </a:t>
            </a:r>
          </a:p>
          <a:p>
            <a:pPr marL="0" indent="0" algn="just">
              <a:buNone/>
            </a:pP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et d'autres institutions européennes</a:t>
            </a:r>
            <a:endParaRPr lang="fr-BE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fr-BE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Visualisation par semaine, par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mois,</a:t>
            </a:r>
          </a:p>
          <a:p>
            <a:pPr marL="0" indent="0" algn="just">
              <a:buNone/>
            </a:pP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fr-BE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</a:t>
            </a:r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par trimestre ou par activité</a:t>
            </a:r>
          </a:p>
          <a:p>
            <a:pPr marL="0" indent="0" algn="just">
              <a:buNone/>
            </a:pPr>
            <a:endParaRPr lang="fr-BE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fr-BE" sz="1600" dirty="0">
                <a:solidFill>
                  <a:schemeClr val="bg1"/>
                </a:solidFill>
                <a:latin typeface="Candara" panose="020E0502030303020204" pitchFamily="34" charset="0"/>
              </a:rPr>
              <a:t>Recherches thématiques ou par type d’événement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63924"/>
            <a:ext cx="5780976" cy="1154152"/>
          </a:xfrm>
          <a:prstGeom prst="rect">
            <a:avLst/>
          </a:prstGeom>
          <a:effectLst>
            <a:reflection stA="99000" endPos="17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61048"/>
            <a:ext cx="3000794" cy="1914792"/>
          </a:xfrm>
          <a:prstGeom prst="rect">
            <a:avLst/>
          </a:prstGeom>
          <a:effectLst>
            <a:reflection stA="99000" endPos="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419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2.2</a:t>
            </a:r>
            <a:r>
              <a:rPr lang="en-GB" b="1" dirty="0">
                <a:solidFill>
                  <a:schemeClr val="bg1"/>
                </a:solidFill>
                <a:latin typeface="Candara" panose="020E0502030303020204" pitchFamily="34" charset="0"/>
              </a:rPr>
              <a:t>. Top News                  </a:t>
            </a:r>
            <a:r>
              <a:rPr lang="en-GB" sz="1800" dirty="0">
                <a:solidFill>
                  <a:srgbClr val="FFFF00"/>
                </a:solidFill>
                <a:latin typeface="Candara" panose="020E0502030303020204" pitchFamily="34" charset="0"/>
              </a:rPr>
              <a:t>europa.eu/rapid/ </a:t>
            </a:r>
            <a:endParaRPr lang="en-GB" sz="1800" dirty="0" smtClean="0">
              <a:solidFill>
                <a:srgbClr val="FFFF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fr-BE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Indique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les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principaux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événements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et les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décisions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qui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seront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adoptées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par la Commission au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cours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des 4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prochaines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semaines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(non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exhaustif</a:t>
            </a:r>
            <a:r>
              <a:rPr lang="en-IE" altLang="en-US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Pour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chaque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événement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ou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décision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, explications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sur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le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contexte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dans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lequel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ils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s’inscrivent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et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coordonnées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des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personnes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à </a:t>
            </a:r>
            <a:r>
              <a:rPr lang="en-IE" altLang="en-US" sz="16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contacter</a:t>
            </a:r>
            <a:endParaRPr lang="en-IE" altLang="en-US" sz="16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Publié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chaque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vendredi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et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disponible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français</a:t>
            </a:r>
            <a:r>
              <a:rPr lang="en-IE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 et en </a:t>
            </a:r>
            <a:r>
              <a:rPr lang="en-IE" altLang="en-US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anglais</a:t>
            </a:r>
            <a:endParaRPr lang="en-GB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5868219" cy="2286319"/>
          </a:xfrm>
          <a:prstGeom prst="rect">
            <a:avLst/>
          </a:prstGeom>
          <a:effectLst>
            <a:reflection blurRad="63500" stA="99000" endPos="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5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19119</TotalTime>
  <Words>800</Words>
  <Application>Microsoft Office PowerPoint</Application>
  <PresentationFormat>Affichage à l'écran (4:3)</PresentationFormat>
  <Paragraphs>211</Paragraphs>
  <Slides>21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La Commission Juncker 2014-2019 http://ec.europa.eu/index_fr.htm </vt:lpstr>
      <vt:lpstr>Les commissaires européens</vt:lpstr>
      <vt:lpstr>Présentation PowerPoint</vt:lpstr>
      <vt:lpstr>Présentation PowerPoint</vt:lpstr>
      <vt:lpstr>Présentation PowerPoint</vt:lpstr>
      <vt:lpstr>Présentation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Propriétaire</cp:lastModifiedBy>
  <cp:revision>693</cp:revision>
  <cp:lastPrinted>2012-10-29T15:04:17Z</cp:lastPrinted>
  <dcterms:created xsi:type="dcterms:W3CDTF">2011-10-28T10:25:18Z</dcterms:created>
  <dcterms:modified xsi:type="dcterms:W3CDTF">2016-08-24T09:56:04Z</dcterms:modified>
</cp:coreProperties>
</file>